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8" r:id="rId3"/>
    <p:sldId id="324" r:id="rId4"/>
    <p:sldId id="333" r:id="rId5"/>
    <p:sldId id="343" r:id="rId6"/>
    <p:sldId id="344" r:id="rId7"/>
    <p:sldId id="345" r:id="rId8"/>
    <p:sldId id="339" r:id="rId9"/>
    <p:sldId id="346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6327" autoAdjust="0"/>
  </p:normalViewPr>
  <p:slideViewPr>
    <p:cSldViewPr>
      <p:cViewPr varScale="1">
        <p:scale>
          <a:sx n="143" d="100"/>
          <a:sy n="143" d="100"/>
        </p:scale>
        <p:origin x="240" y="4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7/26/21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7/26/21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5508103" cy="2762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74532" y="6400801"/>
            <a:ext cx="1243859" cy="276226"/>
          </a:xfrm>
          <a:prstGeom prst="rect">
            <a:avLst/>
          </a:prstGeom>
        </p:spPr>
        <p:txBody>
          <a:bodyPr/>
          <a:lstStyle/>
          <a:p>
            <a:fld id="{9AFE8FB1-0A7A-443E-AAF7-31D4FA1AA312}" type="datetimeFigureOut">
              <a:rPr lang="en-US"/>
              <a:t>7/26/21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0716" y="6400801"/>
            <a:ext cx="1835698" cy="276226"/>
          </a:xfrm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3B391-872B-5747-879C-C0591E2C514D}"/>
              </a:ext>
            </a:extLst>
          </p:cNvPr>
          <p:cNvSpPr txBox="1"/>
          <p:nvPr userDrawn="1"/>
        </p:nvSpPr>
        <p:spPr>
          <a:xfrm>
            <a:off x="13970" y="6470380"/>
            <a:ext cx="16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Arrigo Coen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935A3-B66A-DD4F-A060-74E6F0A0A422}"/>
              </a:ext>
            </a:extLst>
          </p:cNvPr>
          <p:cNvSpPr txBox="1"/>
          <p:nvPr userDrawn="1"/>
        </p:nvSpPr>
        <p:spPr>
          <a:xfrm>
            <a:off x="2718924" y="6522181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s-ES_tradn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DAFE0-F0C4-3245-96C5-95700FEB9F39}"/>
              </a:ext>
            </a:extLst>
          </p:cNvPr>
          <p:cNvSpPr txBox="1"/>
          <p:nvPr userDrawn="1"/>
        </p:nvSpPr>
        <p:spPr>
          <a:xfrm>
            <a:off x="10054852" y="6498080"/>
            <a:ext cx="22059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noProof="0" dirty="0"/>
              <a:t>Python Data Science 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916832"/>
            <a:ext cx="10729192" cy="2520280"/>
          </a:xfrm>
        </p:spPr>
        <p:txBody>
          <a:bodyPr/>
          <a:lstStyle/>
          <a:p>
            <a:pPr algn="ctr"/>
            <a:r>
              <a:rPr lang="en-US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89857" y="1916832"/>
            <a:ext cx="10009112" cy="4608512"/>
          </a:xfrm>
        </p:spPr>
        <p:txBody>
          <a:bodyPr>
            <a:normAutofit/>
          </a:bodyPr>
          <a:lstStyle/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significa</a:t>
            </a:r>
            <a:r>
              <a:rPr lang="en-US" sz="3600" dirty="0"/>
              <a:t> ser </a:t>
            </a:r>
            <a:r>
              <a:rPr lang="en-US" sz="3600" dirty="0" err="1"/>
              <a:t>linealmente</a:t>
            </a:r>
            <a:r>
              <a:rPr lang="en-US" sz="3600" dirty="0"/>
              <a:t> separable?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¿Por </a:t>
            </a:r>
            <a:r>
              <a:rPr lang="en-US" sz="3600" dirty="0" err="1"/>
              <a:t>qué</a:t>
            </a:r>
            <a:r>
              <a:rPr lang="en-US" sz="3600" dirty="0"/>
              <a:t> se </a:t>
            </a:r>
            <a:r>
              <a:rPr lang="en-US" sz="3600" dirty="0" err="1"/>
              <a:t>intenta</a:t>
            </a:r>
            <a:r>
              <a:rPr lang="en-US" sz="3600" dirty="0"/>
              <a:t> </a:t>
            </a:r>
            <a:r>
              <a:rPr lang="en-US" sz="3600" dirty="0" err="1"/>
              <a:t>maximizar</a:t>
            </a:r>
            <a:r>
              <a:rPr lang="en-US" sz="3600" dirty="0"/>
              <a:t> el </a:t>
            </a:r>
            <a:r>
              <a:rPr lang="en-US" sz="3600" dirty="0" err="1"/>
              <a:t>margen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es el </a:t>
            </a:r>
            <a:r>
              <a:rPr lang="en-US" sz="3600" dirty="0" err="1"/>
              <a:t>margen</a:t>
            </a:r>
            <a:r>
              <a:rPr lang="en-US" sz="3600" dirty="0"/>
              <a:t> suave?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¿Para 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sirven</a:t>
            </a:r>
            <a:r>
              <a:rPr lang="en-US" sz="3600" dirty="0"/>
              <a:t> las </a:t>
            </a:r>
            <a:r>
              <a:rPr lang="en-US" sz="3600" dirty="0" err="1"/>
              <a:t>transformaciones</a:t>
            </a:r>
            <a:r>
              <a:rPr lang="en-US" sz="3600" dirty="0"/>
              <a:t> kernel?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24205-4114-A640-931B-89579785FD84}"/>
              </a:ext>
            </a:extLst>
          </p:cNvPr>
          <p:cNvSpPr txBox="1">
            <a:spLocks/>
          </p:cNvSpPr>
          <p:nvPr/>
        </p:nvSpPr>
        <p:spPr>
          <a:xfrm>
            <a:off x="261765" y="1484784"/>
            <a:ext cx="1166529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Queremos encontrar una manera de separar las clases con respecto a una recta</a:t>
            </a:r>
          </a:p>
        </p:txBody>
      </p:sp>
      <p:pic>
        <p:nvPicPr>
          <p:cNvPr id="1026" name="Picture 2" descr="Support Vector Machines (SVM) | Learn OpenCV">
            <a:extLst>
              <a:ext uri="{FF2B5EF4-FFF2-40B4-BE49-F238E27FC236}">
                <a16:creationId xmlns:a16="http://schemas.microsoft.com/office/drawing/2014/main" id="{029166FA-CDF4-C048-BC6E-3841B3D9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2492896"/>
            <a:ext cx="4586706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C11B63-0C59-C340-854F-E791ADE289F5}"/>
              </a:ext>
            </a:extLst>
          </p:cNvPr>
          <p:cNvSpPr txBox="1">
            <a:spLocks/>
          </p:cNvSpPr>
          <p:nvPr/>
        </p:nvSpPr>
        <p:spPr>
          <a:xfrm>
            <a:off x="6310436" y="2132856"/>
            <a:ext cx="554461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¿Cuál sería un criterio adecuado para elegir una recta?</a:t>
            </a:r>
          </a:p>
        </p:txBody>
      </p:sp>
      <p:pic>
        <p:nvPicPr>
          <p:cNvPr id="7" name="Picture 10" descr="Machine Learning Algorithms: Which One to Choose for Your ...">
            <a:extLst>
              <a:ext uri="{FF2B5EF4-FFF2-40B4-BE49-F238E27FC236}">
                <a16:creationId xmlns:a16="http://schemas.microsoft.com/office/drawing/2014/main" id="{5504E2EF-D786-784B-BBC2-A0B38F23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2492896"/>
            <a:ext cx="49335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385560-57C4-A240-BE55-2E9E93925803}"/>
              </a:ext>
            </a:extLst>
          </p:cNvPr>
          <p:cNvSpPr txBox="1">
            <a:spLocks/>
          </p:cNvSpPr>
          <p:nvPr/>
        </p:nvSpPr>
        <p:spPr>
          <a:xfrm>
            <a:off x="6238428" y="3212976"/>
            <a:ext cx="554461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Margen es la distancia entre los datos y la recta</a:t>
            </a:r>
          </a:p>
        </p:txBody>
      </p:sp>
      <p:pic>
        <p:nvPicPr>
          <p:cNvPr id="9" name="Picture 8" descr="Introduction to Support Vector Machines">
            <a:extLst>
              <a:ext uri="{FF2B5EF4-FFF2-40B4-BE49-F238E27FC236}">
                <a16:creationId xmlns:a16="http://schemas.microsoft.com/office/drawing/2014/main" id="{13BF1D72-ADDB-4C4C-BB7B-43F73F0A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564904"/>
            <a:ext cx="515032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D0E2E7-315C-C840-BDD1-726B73FBF57F}"/>
              </a:ext>
            </a:extLst>
          </p:cNvPr>
          <p:cNvSpPr txBox="1">
            <a:spLocks/>
          </p:cNvSpPr>
          <p:nvPr/>
        </p:nvSpPr>
        <p:spPr>
          <a:xfrm>
            <a:off x="6238428" y="4293096"/>
            <a:ext cx="554461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Margen suave es cuando permitimos algunos valores con clasificación incorrecta</a:t>
            </a:r>
          </a:p>
        </p:txBody>
      </p:sp>
      <p:pic>
        <p:nvPicPr>
          <p:cNvPr id="12" name="Picture 14" descr="Concept of Support Vector Machines. The optimal hyperplane ...">
            <a:extLst>
              <a:ext uri="{FF2B5EF4-FFF2-40B4-BE49-F238E27FC236}">
                <a16:creationId xmlns:a16="http://schemas.microsoft.com/office/drawing/2014/main" id="{DF406763-07E5-554E-A1D6-5FBA2FDC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2636912"/>
            <a:ext cx="5363884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52F855-7419-7B48-8360-8B470C6AE842}"/>
              </a:ext>
            </a:extLst>
          </p:cNvPr>
          <p:cNvSpPr txBox="1">
            <a:spLocks/>
          </p:cNvSpPr>
          <p:nvPr/>
        </p:nvSpPr>
        <p:spPr>
          <a:xfrm>
            <a:off x="6238428" y="5517232"/>
            <a:ext cx="5544616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Usaremos Cross-</a:t>
            </a:r>
            <a:r>
              <a:rPr lang="es-ES_tradnl" sz="2400" dirty="0" err="1"/>
              <a:t>Validation</a:t>
            </a:r>
            <a:r>
              <a:rPr lang="es-ES_tradnl" sz="2400" dirty="0"/>
              <a:t> para encontrar el margen suave</a:t>
            </a:r>
          </a:p>
        </p:txBody>
      </p:sp>
    </p:spTree>
    <p:extLst>
      <p:ext uri="{BB962C8B-B14F-4D97-AF65-F5344CB8AC3E}">
        <p14:creationId xmlns:p14="http://schemas.microsoft.com/office/powerpoint/2010/main" val="28266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Support Vector Machines (SVM) Tutorial - NYU Applied ...">
            <a:extLst>
              <a:ext uri="{FF2B5EF4-FFF2-40B4-BE49-F238E27FC236}">
                <a16:creationId xmlns:a16="http://schemas.microsoft.com/office/drawing/2014/main" id="{577AF914-5461-1E44-A3D2-0BBD803E0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0" y="260648"/>
            <a:ext cx="7937683" cy="61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PT - Support Vector Machines PowerPoint Presentation ...">
            <a:extLst>
              <a:ext uri="{FF2B5EF4-FFF2-40B4-BE49-F238E27FC236}">
                <a16:creationId xmlns:a16="http://schemas.microsoft.com/office/drawing/2014/main" id="{05A057F6-5AD7-F94E-9282-19B553328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84" y="12322"/>
            <a:ext cx="8676457" cy="65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0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pport Vector Machines (SVM) and Artificial Intelligence ...">
            <a:extLst>
              <a:ext uri="{FF2B5EF4-FFF2-40B4-BE49-F238E27FC236}">
                <a16:creationId xmlns:a16="http://schemas.microsoft.com/office/drawing/2014/main" id="{9DBC525E-F3A4-014D-BF86-71202A4E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71500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port Vector Machines (SVMs) with R - Learn Data Science ...">
            <a:extLst>
              <a:ext uri="{FF2B5EF4-FFF2-40B4-BE49-F238E27FC236}">
                <a16:creationId xmlns:a16="http://schemas.microsoft.com/office/drawing/2014/main" id="{DCAAD7E9-34FE-034B-BF08-F5EBF4DD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82" y="332656"/>
            <a:ext cx="1049686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188640"/>
            <a:ext cx="9143998" cy="1020762"/>
          </a:xfrm>
        </p:spPr>
        <p:txBody>
          <a:bodyPr/>
          <a:lstStyle/>
          <a:p>
            <a:r>
              <a:rPr lang="en-US" dirty="0"/>
              <a:t>Pros y Contras de SVM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F53FA2-8123-B842-8ACD-51481DBDA37E}"/>
              </a:ext>
            </a:extLst>
          </p:cNvPr>
          <p:cNvSpPr txBox="1">
            <a:spLocks/>
          </p:cNvSpPr>
          <p:nvPr/>
        </p:nvSpPr>
        <p:spPr>
          <a:xfrm>
            <a:off x="261765" y="1844824"/>
            <a:ext cx="11665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Pros:</a:t>
            </a:r>
          </a:p>
          <a:p>
            <a:pPr>
              <a:lnSpc>
                <a:spcPct val="100000"/>
              </a:lnSpc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Eficiente en altas dimensiones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Eficiente con respecto a la memoria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Permite ajustarse cuando hay poca información de la estructura de datos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Al cambiar el </a:t>
            </a:r>
            <a:r>
              <a:rPr lang="es-ES_tradnl" sz="2400" dirty="0" err="1"/>
              <a:t>kernel</a:t>
            </a:r>
            <a:r>
              <a:rPr lang="es-ES_tradnl" sz="2400" dirty="0"/>
              <a:t> se puede estimar patrones complejos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7A265C-3FD2-3641-88F2-3332158E6880}"/>
              </a:ext>
            </a:extLst>
          </p:cNvPr>
          <p:cNvSpPr txBox="1">
            <a:spLocks/>
          </p:cNvSpPr>
          <p:nvPr/>
        </p:nvSpPr>
        <p:spPr>
          <a:xfrm>
            <a:off x="261765" y="4149080"/>
            <a:ext cx="11665296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dirty="0"/>
              <a:t>Contras:</a:t>
            </a:r>
          </a:p>
          <a:p>
            <a:pPr>
              <a:lnSpc>
                <a:spcPct val="100000"/>
              </a:lnSpc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Bases de datos grandes consumen muchos recursos para el ajuste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Es difícil elegir el </a:t>
            </a:r>
            <a:r>
              <a:rPr lang="es-ES_tradnl" sz="2400" dirty="0" err="1"/>
              <a:t>kernel</a:t>
            </a:r>
            <a:endParaRPr lang="es-ES_tradnl" sz="2400" dirty="0"/>
          </a:p>
          <a:p>
            <a:pPr>
              <a:lnSpc>
                <a:spcPct val="100000"/>
              </a:lnSpc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42536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es responder: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89857" y="1916832"/>
            <a:ext cx="10009112" cy="4608512"/>
          </a:xfrm>
        </p:spPr>
        <p:txBody>
          <a:bodyPr>
            <a:normAutofit/>
          </a:bodyPr>
          <a:lstStyle/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significa</a:t>
            </a:r>
            <a:r>
              <a:rPr lang="en-US" sz="3600" dirty="0"/>
              <a:t> ser </a:t>
            </a:r>
            <a:r>
              <a:rPr lang="en-US" sz="3600" dirty="0" err="1"/>
              <a:t>linealmente</a:t>
            </a:r>
            <a:r>
              <a:rPr lang="en-US" sz="3600" dirty="0"/>
              <a:t> separable?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¿Por </a:t>
            </a:r>
            <a:r>
              <a:rPr lang="en-US" sz="3600" dirty="0" err="1"/>
              <a:t>qué</a:t>
            </a:r>
            <a:r>
              <a:rPr lang="en-US" sz="3600" dirty="0"/>
              <a:t> se </a:t>
            </a:r>
            <a:r>
              <a:rPr lang="en-US" sz="3600" dirty="0" err="1"/>
              <a:t>intenta</a:t>
            </a:r>
            <a:r>
              <a:rPr lang="en-US" sz="3600" dirty="0"/>
              <a:t> </a:t>
            </a:r>
            <a:r>
              <a:rPr lang="en-US" sz="3600" dirty="0" err="1"/>
              <a:t>maximizar</a:t>
            </a:r>
            <a:r>
              <a:rPr lang="en-US" sz="3600" dirty="0"/>
              <a:t> el </a:t>
            </a:r>
            <a:r>
              <a:rPr lang="en-US" sz="3600" dirty="0" err="1"/>
              <a:t>margen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es el </a:t>
            </a:r>
            <a:r>
              <a:rPr lang="en-US" sz="3600" dirty="0" err="1"/>
              <a:t>margen</a:t>
            </a:r>
            <a:r>
              <a:rPr lang="en-US" sz="3600" dirty="0"/>
              <a:t> suave?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¿Para 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sirven</a:t>
            </a:r>
            <a:r>
              <a:rPr lang="en-US" sz="3600" dirty="0"/>
              <a:t> las </a:t>
            </a:r>
            <a:r>
              <a:rPr lang="en-US" sz="3600" dirty="0" err="1"/>
              <a:t>transformaciones</a:t>
            </a:r>
            <a:r>
              <a:rPr lang="en-US" sz="3600" dirty="0"/>
              <a:t> kernel?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56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4750</TotalTime>
  <Words>193</Words>
  <Application>Microsoft Macintosh PowerPoint</Application>
  <PresentationFormat>Custom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Consolas</vt:lpstr>
      <vt:lpstr>Corbel</vt:lpstr>
      <vt:lpstr>Chalkboard 16x9</vt:lpstr>
      <vt:lpstr>Support Vector Machines</vt:lpstr>
      <vt:lpstr>Objetivo de esta clase es responder: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Pros y Contras de SVM</vt:lpstr>
      <vt:lpstr>Objetivo de esta clase es responder: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 ML</dc:title>
  <dc:creator>ARRIGO COEN CORIA</dc:creator>
  <cp:lastModifiedBy>ARRIGO COEN CORIA</cp:lastModifiedBy>
  <cp:revision>91</cp:revision>
  <dcterms:created xsi:type="dcterms:W3CDTF">2021-03-05T21:06:02Z</dcterms:created>
  <dcterms:modified xsi:type="dcterms:W3CDTF">2021-07-27T01:04:47Z</dcterms:modified>
</cp:coreProperties>
</file>